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ov" ContentType="video/unknown"/>
  <Override PartName="/ppt/media/media2.mov" ContentType="video/unknown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14.png"/><Relationship Id="rId5" Type="http://schemas.openxmlformats.org/officeDocument/2006/relationships/image" Target="../media/image5.jpeg"/><Relationship Id="rId6" Type="http://schemas.openxmlformats.org/officeDocument/2006/relationships/image" Target="../media/image15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7.png"/><Relationship Id="rId4" Type="http://schemas.openxmlformats.org/officeDocument/2006/relationships/image" Target="../media/image4.jpeg"/><Relationship Id="rId5" Type="http://schemas.openxmlformats.org/officeDocument/2006/relationships/image" Target="../media/image14.png"/><Relationship Id="rId6" Type="http://schemas.openxmlformats.org/officeDocument/2006/relationships/image" Target="../media/image5.jpeg"/><Relationship Id="rId7" Type="http://schemas.openxmlformats.org/officeDocument/2006/relationships/image" Target="../media/image15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5" Type="http://schemas.openxmlformats.org/officeDocument/2006/relationships/image" Target="../media/image4.jpeg"/><Relationship Id="rId6" Type="http://schemas.openxmlformats.org/officeDocument/2006/relationships/image" Target="../media/image14.png"/><Relationship Id="rId7" Type="http://schemas.openxmlformats.org/officeDocument/2006/relationships/image" Target="../media/image5.jpeg"/><Relationship Id="rId8" Type="http://schemas.openxmlformats.org/officeDocument/2006/relationships/image" Target="../media/image15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16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5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8.jpeg"/><Relationship Id="rId4" Type="http://schemas.openxmlformats.org/officeDocument/2006/relationships/image" Target="../media/image63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6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.jpeg"/><Relationship Id="rId4" Type="http://schemas.openxmlformats.org/officeDocument/2006/relationships/image" Target="../media/image1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8.jpeg"/><Relationship Id="rId4" Type="http://schemas.openxmlformats.org/officeDocument/2006/relationships/image" Target="../media/image63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6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66.png"/><Relationship Id="rId4" Type="http://schemas.openxmlformats.org/officeDocument/2006/relationships/image" Target="../media/image7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66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23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2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.g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.g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9.png"/><Relationship Id="rId4" Type="http://schemas.openxmlformats.org/officeDocument/2006/relationships/image" Target="../media/image136.png"/><Relationship Id="rId5" Type="http://schemas.openxmlformats.org/officeDocument/2006/relationships/image" Target="../media/image5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  <p:sp>
        <p:nvSpPr>
          <p:cNvPr id="290" name="2021 Virtual ISIS McStas School, April 13th-15th 2021"/>
          <p:cNvSpPr txBox="1"/>
          <p:nvPr/>
        </p:nvSpPr>
        <p:spPr>
          <a:xfrm>
            <a:off x="2222402" y="196644"/>
            <a:ext cx="8232759" cy="72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21208">
              <a:spcBef>
                <a:spcPts val="200"/>
              </a:spcBef>
              <a:defRPr b="1" sz="2565">
                <a:solidFill>
                  <a:srgbClr val="FFFFFF"/>
                </a:solidFill>
              </a:defRPr>
            </a:lvl1pPr>
          </a:lstStyle>
          <a:p>
            <a:pPr/>
            <a:r>
              <a:t>2021 Virtual ISIS McStas School, April 13th-15th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8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2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8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7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89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94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395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398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1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02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3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04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0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0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08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0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11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14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7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18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9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0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1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22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425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4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2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2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2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8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31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3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34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37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41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2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43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5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46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9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450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4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54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2.5+1 people full time plus students</a:t>
            </a:r>
          </a:p>
        </p:txBody>
      </p:sp>
      <p:pic>
        <p:nvPicPr>
          <p:cNvPr id="45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7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58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459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460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461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64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4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6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469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467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68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470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471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472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0"/>
              </a:spcBef>
              <a:buClr>
                <a:srgbClr val="000000"/>
              </a:buClr>
              <a:defRPr b="1" sz="2200"/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475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Used in many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47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502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5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7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504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5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6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08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509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0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1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2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15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513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4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6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0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517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9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523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5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1669" y="2962323"/>
            <a:ext cx="4951204" cy="2988202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P. Willendrup et al., Physica B, 386, (2006), 1032."/>
          <p:cNvSpPr txBox="1"/>
          <p:nvPr/>
        </p:nvSpPr>
        <p:spPr>
          <a:xfrm>
            <a:off x="6659338" y="590637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52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532" y="2937856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E. Farhi, P. Willendrup"/>
          <p:cNvSpPr txBox="1"/>
          <p:nvPr/>
        </p:nvSpPr>
        <p:spPr>
          <a:xfrm>
            <a:off x="3382495" y="6022881"/>
            <a:ext cx="2390639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E. Farhi, P. Willendrup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93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531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219999" indent="-219999">
              <a:defRPr sz="2000"/>
            </a:pPr>
          </a:p>
          <a:p>
            <a:pPr marL="109999" indent="-109999">
              <a:defRPr sz="1000"/>
            </a:pPr>
          </a:p>
          <a:p>
            <a:pPr marL="109999" indent="-109999">
              <a:defRPr sz="1000"/>
            </a:pPr>
          </a:p>
          <a:p>
            <a:pPr marL="109999" indent="-109999">
              <a:defRPr sz="1000"/>
            </a:pPr>
            <a:r>
              <a:t>Ran on everything from iPhone to 1000+ node cluster!</a:t>
            </a:r>
          </a:p>
          <a:p>
            <a:pPr marL="109999" indent="-109999">
              <a:defRPr sz="1000"/>
            </a:pPr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532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8" name="Group"/>
          <p:cNvGrpSpPr/>
          <p:nvPr/>
        </p:nvGrpSpPr>
        <p:grpSpPr>
          <a:xfrm>
            <a:off x="6952629" y="1363821"/>
            <a:ext cx="3321154" cy="1239486"/>
            <a:chOff x="0" y="0"/>
            <a:chExt cx="3321152" cy="1239485"/>
          </a:xfrm>
        </p:grpSpPr>
        <p:pic>
          <p:nvPicPr>
            <p:cNvPr id="534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6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7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54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5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4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5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54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552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5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4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5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6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7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8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9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0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1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2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3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64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65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566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5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1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2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3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4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5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6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7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8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9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80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81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82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83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86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587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5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9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0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1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2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3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4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5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6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7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98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99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00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01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2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3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15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604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5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6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7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8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9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0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1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12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13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14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616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7" name="COMPONENT Guide = Guide(…) AT (0,0,1) RELATIVE Source"/>
          <p:cNvSpPr txBox="1"/>
          <p:nvPr/>
        </p:nvSpPr>
        <p:spPr>
          <a:xfrm>
            <a:off x="7145844" y="5096689"/>
            <a:ext cx="3419377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20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2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3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4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5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6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7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8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9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0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1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32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33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34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5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6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51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637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8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9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0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1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2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3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4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45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46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47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648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9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650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652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3" name="COMPONENT Guide = Guide(…) AT (0,0,1) RELATIVE Source…"/>
          <p:cNvSpPr txBox="1"/>
          <p:nvPr/>
        </p:nvSpPr>
        <p:spPr>
          <a:xfrm>
            <a:off x="7145844" y="5096689"/>
            <a:ext cx="3950358" cy="84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400"/>
              </a:spcBef>
              <a:defRPr b="1" sz="1800"/>
            </a:pPr>
            <a:r>
              <a:t>ROTATED (0,30,0) RELATIVE Source</a:t>
            </a:r>
          </a:p>
        </p:txBody>
      </p:sp>
      <p:sp>
        <p:nvSpPr>
          <p:cNvPr id="654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8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656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657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6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8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662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63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64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5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77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666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7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8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9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0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1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2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3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4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675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676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694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679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80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1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2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3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4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5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6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7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88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689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690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691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92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3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95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6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7" name="Generally speaking, the component author can choose…"/>
          <p:cNvSpPr txBox="1"/>
          <p:nvPr/>
        </p:nvSpPr>
        <p:spPr>
          <a:xfrm>
            <a:off x="3654647" y="5494111"/>
            <a:ext cx="8746716" cy="9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Generally speaking, the component author can choose </a:t>
            </a:r>
          </a:p>
          <a:p>
            <a:pPr>
              <a:spcBef>
                <a:spcPts val="400"/>
              </a:spcBef>
              <a:defRPr b="1" sz="1800"/>
            </a:pPr>
            <a:r>
              <a:t>the meaningful coordinate system for the given problem!</a:t>
            </a:r>
          </a:p>
          <a:p>
            <a:pPr>
              <a:spcBef>
                <a:spcPts val="400"/>
              </a:spcBef>
              <a:defRPr sz="18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1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02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03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04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5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6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7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8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9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19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711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712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713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14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15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6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7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7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24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6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9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98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34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6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To first order emit uniformly into       steradia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743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56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45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6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47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48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9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0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1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2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3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4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5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57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8514" y="1625417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760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3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62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3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64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65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6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7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8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9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0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1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2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78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774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5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6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7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79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80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E.g. the beamport?"/>
          <p:cNvSpPr txBox="1"/>
          <p:nvPr/>
        </p:nvSpPr>
        <p:spPr>
          <a:xfrm>
            <a:off x="10277137" y="1620358"/>
            <a:ext cx="17409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789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93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6319" indent="-166319" defTabSz="768095">
              <a:spcBef>
                <a:spcPts val="300"/>
              </a:spcBef>
              <a:defRPr sz="1512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7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06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95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6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97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98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9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0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1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2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3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4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5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07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6260" y="2439447"/>
            <a:ext cx="5058481" cy="1247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2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08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9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0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1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13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14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0779" y="2746996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9265" y="1456421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376" y="4987707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0617" y="5252451"/>
            <a:ext cx="779080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20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8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3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22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3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24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25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6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7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8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9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0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1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34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5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6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7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39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40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3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846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8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8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853" name="Defining the neutron starting conditions imply setting:"/>
          <p:cNvSpPr txBox="1"/>
          <p:nvPr/>
        </p:nvSpPr>
        <p:spPr>
          <a:xfrm>
            <a:off x="1571117" y="1662832"/>
            <a:ext cx="5573090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98000" indent="-198000">
              <a:spcBef>
                <a:spcPts val="400"/>
              </a:spcBef>
              <a:buSzPct val="100000"/>
              <a:buChar char="•"/>
              <a:defRPr sz="18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56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8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8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58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67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63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59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60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61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62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64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5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6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69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70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871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874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72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73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77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8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9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79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88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84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80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82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83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85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6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92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890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91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893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4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5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98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96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97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01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9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3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03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12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08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04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05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06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07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09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0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1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14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5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6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19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17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18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22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20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21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25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26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9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8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28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37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33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29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30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31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32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34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5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36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39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0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1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44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42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43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45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46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948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51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949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0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952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05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09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arametrisation of reflectivity on mirrors et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9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81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978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960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957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58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59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961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2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3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976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964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65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966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67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68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69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70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71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72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73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974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975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977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79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0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82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9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08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1006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986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87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88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89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0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1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2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3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4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5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6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7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8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99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0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1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2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3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4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05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1007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101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101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1014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For a </a:t>
            </a:r>
            <a:r>
              <a:rPr b="1">
                <a:solidFill>
                  <a:srgbClr val="000000"/>
                </a:solidFill>
              </a:rPr>
              <a:t>non-thin</a:t>
            </a:r>
            <a:r>
              <a:rPr>
                <a:solidFill>
                  <a:srgbClr val="000000"/>
                </a:solidFill>
              </a:rP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rPr>
                <a:solidFill>
                  <a:srgbClr val="000000"/>
                </a:solidFill>
              </a:rP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rPr>
                <a:solidFill>
                  <a:srgbClr val="000000"/>
                </a:solidFill>
              </a:rPr>
              <a:t>are given by</a:t>
            </a:r>
          </a:p>
        </p:txBody>
      </p:sp>
      <p:sp>
        <p:nvSpPr>
          <p:cNvPr id="1015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1016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101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1019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20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1021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1022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23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>
                <a:solidFill>
                  <a:srgbClr val="FFFFFF"/>
                </a:solidFill>
              </a:defRPr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6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1029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1027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1028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1032" name="Transport of weight through the instrume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10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46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1034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03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6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37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1038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039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40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1041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42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1043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4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5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4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104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0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1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3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7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58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9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0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1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2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3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4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5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66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67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68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69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70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71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1072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73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4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8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9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0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1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2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3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4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5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6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87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88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89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90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91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92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1093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94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5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9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0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1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2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3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4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5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6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7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08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09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10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11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12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13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4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5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16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17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8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2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3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4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5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6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7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8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9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0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31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32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33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34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35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36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7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8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39" name="The order of components is important,…"/>
          <p:cNvSpPr txBox="1"/>
          <p:nvPr/>
        </p:nvSpPr>
        <p:spPr>
          <a:xfrm>
            <a:off x="9320808" y="2765195"/>
            <a:ext cx="2777113" cy="247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b="1" sz="2400"/>
            </a:pPr>
            <a:r>
              <a:t>The order of components is important, </a:t>
            </a:r>
          </a:p>
          <a:p>
            <a:pPr>
              <a:spcBef>
                <a:spcPts val="0"/>
              </a:spcBef>
              <a:defRPr b="1" sz="2400"/>
            </a:pPr>
          </a:p>
          <a:p>
            <a:pPr>
              <a:spcBef>
                <a:spcPts val="0"/>
              </a:spcBef>
              <a:defRPr b="1" sz="2400"/>
            </a:pPr>
            <a:r>
              <a:t>and in general  overlaps should be avoided!</a:t>
            </a:r>
          </a:p>
        </p:txBody>
      </p:sp>
      <p:sp>
        <p:nvSpPr>
          <p:cNvPr id="1140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41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42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3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114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14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17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18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19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20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21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22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23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115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1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115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163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164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6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168" name="Number of lines of code per component - 199 comps in total"/>
          <p:cNvSpPr txBox="1"/>
          <p:nvPr/>
        </p:nvSpPr>
        <p:spPr>
          <a:xfrm>
            <a:off x="2301617" y="2268889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169" name="# Lines of code (log axis)"/>
          <p:cNvSpPr txBox="1"/>
          <p:nvPr/>
        </p:nvSpPr>
        <p:spPr>
          <a:xfrm rot="16202584">
            <a:off x="1812849" y="4092727"/>
            <a:ext cx="2328169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# Lines of code (log axis)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172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173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5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177" name="Number of lines of code per component - 199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178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8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84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185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87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189" name="Example suite: ~140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~140 instruments</a:t>
            </a:r>
          </a:p>
        </p:txBody>
      </p:sp>
      <p:sp>
        <p:nvSpPr>
          <p:cNvPr id="1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19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0" name="Your HighNESS…"/>
          <p:cNvSpPr txBox="1"/>
          <p:nvPr/>
        </p:nvSpPr>
        <p:spPr>
          <a:xfrm>
            <a:off x="3234393" y="196644"/>
            <a:ext cx="166161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>
                <a:solidFill>
                  <a:srgbClr val="FFFFFF"/>
                </a:solidFill>
              </a:defRPr>
            </a:lvl1pPr>
          </a:lstStyle>
          <a:p>
            <a:pPr/>
            <a:r>
              <a:t>Your HighNESS…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Units used - and differences to Vit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Units used - and differences to Vitess</a:t>
            </a:r>
          </a:p>
        </p:txBody>
      </p:sp>
      <p:sp>
        <p:nvSpPr>
          <p:cNvPr id="1203" name="Generally SI-Units, e.g. meters and seconds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Generally SI-Units, e.g. </a:t>
            </a:r>
            <a:r>
              <a:rPr b="1"/>
              <a:t>meters</a:t>
            </a:r>
            <a:r>
              <a:t> and </a:t>
            </a:r>
            <a:r>
              <a:rPr b="1"/>
              <a:t>seconds </a:t>
            </a:r>
            <a:r>
              <a:t>etc.</a:t>
            </a:r>
          </a:p>
          <a:p>
            <a:pPr/>
            <a:r>
              <a:t>Added neutron-scattering meaningful quantities of</a:t>
            </a:r>
            <a:r>
              <a:rPr b="1"/>
              <a:t> E[meV]</a:t>
            </a:r>
            <a:r>
              <a:t>, </a:t>
            </a:r>
            <a:r>
              <a:rPr b="1"/>
              <a:t>𝝺[Å]</a:t>
            </a:r>
            <a:r>
              <a:t> and cross sections in </a:t>
            </a:r>
            <a:r>
              <a:rPr b="1"/>
              <a:t>𝞂 [barns]</a:t>
            </a:r>
          </a:p>
        </p:txBody>
      </p:sp>
      <p:sp>
        <p:nvSpPr>
          <p:cNvPr id="1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5" name="Main differences / difficulties translating between                       McStas                 Vitess…"/>
          <p:cNvSpPr/>
          <p:nvPr/>
        </p:nvSpPr>
        <p:spPr>
          <a:xfrm>
            <a:off x="2172200" y="2803301"/>
            <a:ext cx="9286975" cy="36204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>
              <a:defRPr sz="1800"/>
            </a:pPr>
            <a:r>
              <a:t>Main differences / difficulties translating between                       McStas                 Vitess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Different length-units for placement / sizes                                  </a:t>
            </a:r>
            <a:r>
              <a:rPr b="1"/>
              <a:t>[m]</a:t>
            </a:r>
            <a:r>
              <a:t>                     [cm]</a:t>
            </a: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Different propagation-coordinate system    </a:t>
            </a:r>
            <a:endParaRPr b="1"/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McStas explicitly and automatically contains “free space”, Vitess has this “inside” the modules or by adding “spacewindow”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Sources in McStas always propagates “by virtual window”, i.e. does not itself propagate</a:t>
            </a:r>
          </a:p>
        </p:txBody>
      </p:sp>
      <p:sp>
        <p:nvSpPr>
          <p:cNvPr id="1206" name="Line"/>
          <p:cNvSpPr/>
          <p:nvPr/>
        </p:nvSpPr>
        <p:spPr>
          <a:xfrm>
            <a:off x="9638390" y="3183095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07" name="z || beam…"/>
          <p:cNvSpPr/>
          <p:nvPr/>
        </p:nvSpPr>
        <p:spPr>
          <a:xfrm>
            <a:off x="8422121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z || beam</a:t>
            </a:r>
          </a:p>
          <a:p>
            <a:pPr/>
            <a:r>
              <a:t>y vertical </a:t>
            </a:r>
          </a:p>
          <a:p>
            <a:pPr/>
            <a:r>
              <a:t>x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sp>
        <p:nvSpPr>
          <p:cNvPr id="1208" name="x || beam…"/>
          <p:cNvSpPr/>
          <p:nvPr/>
        </p:nvSpPr>
        <p:spPr>
          <a:xfrm>
            <a:off x="10290468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x || beam</a:t>
            </a:r>
          </a:p>
          <a:p>
            <a:pPr/>
            <a:r>
              <a:t>z vertical </a:t>
            </a:r>
          </a:p>
          <a:p>
            <a:pPr/>
            <a:r>
              <a:t>y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pic>
        <p:nvPicPr>
          <p:cNvPr id="1209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over dir="l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McStas          Vitess compatibil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         Vitess compatibility features</a:t>
            </a:r>
          </a:p>
        </p:txBody>
      </p:sp>
      <p:sp>
        <p:nvSpPr>
          <p:cNvPr id="1213" name="MCPL particle list is supported from McStas 2.3- (2016) and Vitess 3.4 (2018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 particle list is supported from McStas 2.3- (2016) and Vitess 3.4 (2018)</a:t>
            </a:r>
          </a:p>
          <a:p>
            <a:pPr/>
          </a:p>
          <a:p>
            <a:pPr/>
            <a:r>
              <a:t>McStas includes Vitess_output and Vitess_input, but better use MCPL</a:t>
            </a:r>
          </a:p>
          <a:p>
            <a:pPr/>
          </a:p>
          <a:p>
            <a:pPr/>
            <a:r>
              <a:t>mcstas2vitess can be used to port McStas components to Vitess</a:t>
            </a:r>
          </a:p>
          <a:p>
            <a:pPr/>
          </a:p>
          <a:p>
            <a:pPr/>
            <a:r>
              <a:t>Vitess_ChopperFermi is the Vitess Fermi chopper ported to McStas</a:t>
            </a:r>
          </a:p>
        </p:txBody>
      </p:sp>
      <p:sp>
        <p:nvSpPr>
          <p:cNvPr id="1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5" name="Line"/>
          <p:cNvSpPr/>
          <p:nvPr/>
        </p:nvSpPr>
        <p:spPr>
          <a:xfrm>
            <a:off x="3364924" y="1261318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16" name="Friendly competition and collaboration for 1.5 decades! - e.g. Klaus Lieutenant was part of McStas team for 2 years"/>
          <p:cNvSpPr/>
          <p:nvPr/>
        </p:nvSpPr>
        <p:spPr>
          <a:xfrm>
            <a:off x="2205255" y="4976075"/>
            <a:ext cx="5227818" cy="817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b="1"/>
            </a:lvl1pPr>
          </a:lstStyle>
          <a:p>
            <a:pPr/>
            <a:r>
              <a:t>Friendly competition and collaboration for 1.5 decades! - e.g. Klaus Lieutenant was part of McStas team for 2 years</a:t>
            </a:r>
          </a:p>
        </p:txBody>
      </p:sp>
      <p:pic>
        <p:nvPicPr>
          <p:cNvPr id="1217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8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1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2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12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231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1226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230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122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2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29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1232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23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Neutron facil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facilities</a:t>
            </a:r>
          </a:p>
        </p:txBody>
      </p:sp>
      <p:sp>
        <p:nvSpPr>
          <p:cNvPr id="1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702" y="3228379"/>
            <a:ext cx="2839439" cy="234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0" name="ESS_Logo_Frugal_Blue_cmyk.png" descr="ESS_Logo_Frugal_Blue_cmy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88977" y="5389343"/>
            <a:ext cx="961948" cy="5176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3" name="Group"/>
          <p:cNvGrpSpPr/>
          <p:nvPr/>
        </p:nvGrpSpPr>
        <p:grpSpPr>
          <a:xfrm>
            <a:off x="5737312" y="3102147"/>
            <a:ext cx="3578514" cy="2418293"/>
            <a:chOff x="0" y="0"/>
            <a:chExt cx="3578512" cy="2418292"/>
          </a:xfrm>
        </p:grpSpPr>
        <p:pic>
          <p:nvPicPr>
            <p:cNvPr id="1241" name="ILL-Yb-small.png" descr="ILL-Yb-sma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578513" cy="2418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2" name="logoill.pdf" descr="logoill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85964" y="491175"/>
              <a:ext cx="395682" cy="37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44" name="Neutron_production_3.pdf" descr="Neutron_production_3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3827" y="929307"/>
            <a:ext cx="4859054" cy="5582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5" name="A-representation-of-the-effective-thermal-flux-of-various-different-neutron-sources-since.png" descr="A-representation-of-the-effective-thermal-flux-of-various-different-neutron-sources-sinc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00338" y="548710"/>
            <a:ext cx="4732521" cy="2349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28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31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32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3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34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5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36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37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1248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Does not to date handle crystalline / ordered material and coherent scattering of neutrons due to the focus on high energies</a:t>
            </a:r>
          </a:p>
        </p:txBody>
      </p:sp>
      <p:sp>
        <p:nvSpPr>
          <p:cNvPr id="1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53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1250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Examples of Monte Carlo progr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1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7" name="Group"/>
          <p:cNvSpPr txBox="1"/>
          <p:nvPr/>
        </p:nvSpPr>
        <p:spPr>
          <a:xfrm>
            <a:off x="2370971" y="329958"/>
            <a:ext cx="9115375" cy="243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1258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(neutron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2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4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45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46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7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48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49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50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351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2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3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4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55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356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1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64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65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6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67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8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69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370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375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